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86D0C-A726-214C-BC99-11E2DFDCFE27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CAC67B-0F73-7E4E-9EA8-3B52074C5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56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www.growthis.com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wp</a:t>
            </a:r>
            <a:r>
              <a:rPr lang="en-US" baseline="0" dirty="0" smtClean="0"/>
              <a:t>-content/uploads/2013/04/iStock_000014155416XSmall.jpg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99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www.biologyjunction.com</a:t>
            </a:r>
            <a:r>
              <a:rPr lang="en-US" dirty="0" smtClean="0"/>
              <a:t>/images/root1.gif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495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media.web.britannica.com</a:t>
            </a:r>
            <a:r>
              <a:rPr lang="en-US" dirty="0" smtClean="0"/>
              <a:t>/</a:t>
            </a:r>
            <a:r>
              <a:rPr lang="en-US" dirty="0" err="1" smtClean="0"/>
              <a:t>eb</a:t>
            </a:r>
            <a:r>
              <a:rPr lang="en-US" dirty="0" smtClean="0"/>
              <a:t>-media/79/92779-004-C3A77CFC.jpg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46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regmedia.co.uk</a:t>
            </a:r>
            <a:r>
              <a:rPr lang="en-US" dirty="0" smtClean="0"/>
              <a:t>/2013/02/22/</a:t>
            </a:r>
            <a:r>
              <a:rPr lang="en-US" smtClean="0"/>
              <a:t>bee_pollen_flower.jpg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225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blogs.reading.ac.uk</a:t>
            </a:r>
            <a:r>
              <a:rPr lang="en-US" dirty="0" smtClean="0"/>
              <a:t>/</a:t>
            </a:r>
            <a:r>
              <a:rPr lang="en-US" dirty="0" err="1" smtClean="0"/>
              <a:t>whiteknightsbiodiversity</a:t>
            </a:r>
            <a:r>
              <a:rPr lang="en-US" dirty="0" smtClean="0"/>
              <a:t>/files/2011/07/cynips-divisa-compr2.jpg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12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lifescitpjhs.wikispaces.com</a:t>
            </a:r>
            <a:r>
              <a:rPr lang="en-US" dirty="0" smtClean="0"/>
              <a:t>/file/view/</a:t>
            </a:r>
            <a:r>
              <a:rPr lang="en-US" dirty="0" err="1" smtClean="0"/>
              <a:t>DifferentiationLeafStemRoot.PNG</a:t>
            </a:r>
            <a:r>
              <a:rPr lang="en-US" dirty="0" smtClean="0"/>
              <a:t>/301818170/221x226/</a:t>
            </a:r>
            <a:r>
              <a:rPr lang="en-US" dirty="0" err="1" smtClean="0"/>
              <a:t>DifferentiationLeafStemRoot.PNG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59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www.phschool.com</a:t>
            </a:r>
            <a:r>
              <a:rPr lang="en-US" baseline="0" dirty="0" smtClean="0"/>
              <a:t>/science/</a:t>
            </a:r>
            <a:r>
              <a:rPr lang="en-US" baseline="0" dirty="0" err="1" smtClean="0"/>
              <a:t>biology_place</a:t>
            </a:r>
            <a:r>
              <a:rPr lang="en-US" baseline="0" dirty="0" smtClean="0"/>
              <a:t>/</a:t>
            </a:r>
            <a:r>
              <a:rPr lang="en-US" baseline="0" dirty="0" err="1" smtClean="0"/>
              <a:t>biocoach</a:t>
            </a:r>
            <a:r>
              <a:rPr lang="en-US" baseline="0" dirty="0" smtClean="0"/>
              <a:t>/plants/images/3tisscut.gif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756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www.bio.miami.edu</a:t>
            </a:r>
            <a:r>
              <a:rPr lang="en-US" dirty="0" smtClean="0"/>
              <a:t>/</a:t>
            </a:r>
            <a:r>
              <a:rPr lang="en-US" dirty="0" err="1" smtClean="0"/>
              <a:t>dana</a:t>
            </a:r>
            <a:r>
              <a:rPr lang="en-US" dirty="0" smtClean="0"/>
              <a:t>/pix/</a:t>
            </a:r>
            <a:r>
              <a:rPr lang="en-US" dirty="0" err="1" smtClean="0"/>
              <a:t>meristemoverview.gif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93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http://s1332.photobucket.com/user/</a:t>
            </a:r>
            <a:r>
              <a:rPr lang="en-US" baseline="0" dirty="0" err="1" smtClean="0"/>
              <a:t>Revisify</a:t>
            </a:r>
            <a:r>
              <a:rPr lang="en-US" baseline="0" dirty="0" smtClean="0"/>
              <a:t>/media/bestflower51_zpscbfb5614.jpg.html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073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https://</a:t>
            </a:r>
            <a:r>
              <a:rPr lang="en-US" dirty="0" err="1" smtClean="0"/>
              <a:t>www.hort.purdue.edu</a:t>
            </a:r>
            <a:r>
              <a:rPr lang="en-US" dirty="0" smtClean="0"/>
              <a:t>/</a:t>
            </a:r>
            <a:r>
              <a:rPr lang="en-US" dirty="0" err="1" smtClean="0"/>
              <a:t>ext</a:t>
            </a:r>
            <a:r>
              <a:rPr lang="en-US" dirty="0" smtClean="0"/>
              <a:t>/senior/</a:t>
            </a:r>
            <a:r>
              <a:rPr lang="en-US" dirty="0" err="1" smtClean="0"/>
              <a:t>vegetabl</a:t>
            </a:r>
            <a:r>
              <a:rPr lang="en-US" dirty="0" smtClean="0"/>
              <a:t>/images/large/beanleaves56.jpg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31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http://www2.estrellamountain.edu/faculty/</a:t>
            </a:r>
            <a:r>
              <a:rPr lang="en-US" dirty="0" err="1" smtClean="0"/>
              <a:t>farabee</a:t>
            </a:r>
            <a:r>
              <a:rPr lang="en-US" dirty="0" smtClean="0"/>
              <a:t>/</a:t>
            </a:r>
            <a:r>
              <a:rPr lang="en-US" dirty="0" err="1" smtClean="0"/>
              <a:t>Biobk</a:t>
            </a:r>
            <a:r>
              <a:rPr lang="en-US" dirty="0" smtClean="0"/>
              <a:t>/</a:t>
            </a:r>
            <a:r>
              <a:rPr lang="en-US" dirty="0" err="1" smtClean="0"/>
              <a:t>leafstru.gif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82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www.bio.miami.edu</a:t>
            </a:r>
            <a:r>
              <a:rPr lang="en-US" dirty="0" smtClean="0"/>
              <a:t>/</a:t>
            </a:r>
            <a:r>
              <a:rPr lang="en-US" dirty="0" err="1" smtClean="0"/>
              <a:t>dana</a:t>
            </a:r>
            <a:r>
              <a:rPr lang="en-US" dirty="0" smtClean="0"/>
              <a:t>/pix/chloroplast1.jpg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8363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https://classconnection.s3.amazonaws.com/82/flashcards/1127082/jpg/dicot_stem_cross-section_of_a_young_or_non-woody1330489055391.jpg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CAC67B-0F73-7E4E-9EA8-3B52074C5A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831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4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07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95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21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388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2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9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29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1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37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99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85368-212D-E84B-8E6F-E611D49BC28F}" type="datetimeFigureOut">
              <a:rPr lang="en-US" smtClean="0"/>
              <a:t>15-11-26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8DE43-2D28-F946-BA15-132EA5FF0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24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203825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2.1 Plant Cells, Tissues, &amp; Organs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23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Main functions are to anchor a plant &amp; to absorb water and minerals from the soil.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root1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6425" b="-364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9993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Roots</a:t>
            </a:r>
            <a:endParaRPr lang="en-US" dirty="0"/>
          </a:p>
        </p:txBody>
      </p:sp>
      <p:pic>
        <p:nvPicPr>
          <p:cNvPr id="9" name="Content Placeholder 8" descr="92779-004-C3A77CFC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48" r="-16748"/>
          <a:stretch>
            <a:fillRect/>
          </a:stretch>
        </p:blipFill>
        <p:spPr/>
      </p:pic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Fibrous roots spread out near the surface &amp; can stabilize soil.</a:t>
            </a:r>
          </a:p>
          <a:p>
            <a:r>
              <a:rPr lang="en-US" dirty="0" smtClean="0"/>
              <a:t>Taproots allow plant to access water deep in the soil.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377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all plants produce flowers.</a:t>
            </a:r>
          </a:p>
          <a:p>
            <a:r>
              <a:rPr lang="en-US" dirty="0"/>
              <a:t>T</a:t>
            </a:r>
            <a:r>
              <a:rPr lang="en-US" dirty="0" smtClean="0"/>
              <a:t>he function of flowers is reproduction.</a:t>
            </a:r>
          </a:p>
          <a:p>
            <a:r>
              <a:rPr lang="en-US" dirty="0" smtClean="0"/>
              <a:t>Pollen grains fertilize ovules, forming seeds, which develop inside of fruit.</a:t>
            </a:r>
            <a:endParaRPr lang="en-US" dirty="0"/>
          </a:p>
        </p:txBody>
      </p:sp>
      <p:pic>
        <p:nvPicPr>
          <p:cNvPr id="5" name="Content Placeholder 4" descr="bee_pollen_flower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83499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problems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more than 400 viruses that specifically attack plants.</a:t>
            </a:r>
          </a:p>
          <a:p>
            <a:r>
              <a:rPr lang="en-US" b="1" dirty="0" smtClean="0"/>
              <a:t>Galls </a:t>
            </a:r>
            <a:r>
              <a:rPr lang="en-US" dirty="0" smtClean="0"/>
              <a:t> are abnormal growths caused by insects, fungi, bacteria, and viruses.</a:t>
            </a:r>
            <a:endParaRPr lang="en-US" b="1" dirty="0"/>
          </a:p>
        </p:txBody>
      </p:sp>
      <p:pic>
        <p:nvPicPr>
          <p:cNvPr id="5" name="Content Placeholder 4" descr="cynips-divisa-compr2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9" r="49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7290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differentiation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a plant seed starts to grow, cells divide through mitosis &amp; cell division.</a:t>
            </a:r>
          </a:p>
          <a:p>
            <a:r>
              <a:rPr lang="en-US" dirty="0" smtClean="0"/>
              <a:t>At a certain stage, cells start to </a:t>
            </a:r>
            <a:r>
              <a:rPr lang="en-US" b="1" dirty="0" smtClean="0"/>
              <a:t>differentiate</a:t>
            </a:r>
            <a:r>
              <a:rPr lang="en-US" dirty="0" smtClean="0"/>
              <a:t> into specific types of cells (i.e. stem cells, leaf cells, root cells).</a:t>
            </a:r>
            <a:endParaRPr lang="en-US" dirty="0"/>
          </a:p>
        </p:txBody>
      </p:sp>
      <p:pic>
        <p:nvPicPr>
          <p:cNvPr id="6" name="Content Placeholder 5" descr="DifferentiationLeafStemRoot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94" b="-47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5048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Tissues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Groups of specialized cells form </a:t>
            </a:r>
            <a:r>
              <a:rPr lang="en-US" b="1" dirty="0" smtClean="0"/>
              <a:t>tissues</a:t>
            </a:r>
            <a:r>
              <a:rPr lang="en-US" dirty="0" smtClean="0"/>
              <a:t>.</a:t>
            </a:r>
          </a:p>
          <a:p>
            <a:r>
              <a:rPr lang="en-US" b="1" dirty="0" err="1" smtClean="0"/>
              <a:t>Meristematic</a:t>
            </a:r>
            <a:r>
              <a:rPr lang="en-US" b="1" dirty="0" smtClean="0"/>
              <a:t> cells</a:t>
            </a:r>
            <a:r>
              <a:rPr lang="en-US" dirty="0" smtClean="0"/>
              <a:t> are cells that constantly divide &amp; then specialize and combine into</a:t>
            </a:r>
            <a:r>
              <a:rPr lang="is-IS" dirty="0" smtClean="0"/>
              <a:t>…</a:t>
            </a:r>
            <a:endParaRPr lang="en-US" dirty="0" smtClean="0"/>
          </a:p>
          <a:p>
            <a:r>
              <a:rPr lang="en-US" dirty="0" smtClean="0"/>
              <a:t>dermal tissue, ground tissue, and vascular tissue</a:t>
            </a:r>
            <a:endParaRPr lang="en-US" dirty="0"/>
          </a:p>
        </p:txBody>
      </p:sp>
      <p:pic>
        <p:nvPicPr>
          <p:cNvPr id="5" name="Content Placeholder 4" descr="3tisscut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40" r="-108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2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Meristematic</a:t>
            </a:r>
            <a:r>
              <a:rPr lang="en-US" dirty="0" smtClean="0"/>
              <a:t> cells are found at the tips of roots and branches.</a:t>
            </a:r>
          </a:p>
          <a:p>
            <a:r>
              <a:rPr lang="en-US" dirty="0" smtClean="0"/>
              <a:t>The most active growth is at </a:t>
            </a:r>
            <a:r>
              <a:rPr lang="en-US" u="sng" dirty="0" smtClean="0"/>
              <a:t>terminal buds</a:t>
            </a:r>
            <a:r>
              <a:rPr lang="en-US" dirty="0" smtClean="0"/>
              <a:t>, but </a:t>
            </a:r>
            <a:r>
              <a:rPr lang="en-US" u="sng" dirty="0" smtClean="0"/>
              <a:t>lateral buds</a:t>
            </a:r>
            <a:r>
              <a:rPr lang="en-US" dirty="0" smtClean="0"/>
              <a:t> also have potential to grow.</a:t>
            </a:r>
          </a:p>
          <a:p>
            <a:r>
              <a:rPr lang="en-US" dirty="0" smtClean="0"/>
              <a:t>The chemical </a:t>
            </a:r>
            <a:r>
              <a:rPr lang="en-US" i="1" dirty="0" err="1" smtClean="0"/>
              <a:t>auxin</a:t>
            </a:r>
            <a:r>
              <a:rPr lang="en-US" dirty="0" smtClean="0"/>
              <a:t> is produced in actively dividing cells.</a:t>
            </a:r>
            <a:endParaRPr lang="en-US" dirty="0"/>
          </a:p>
        </p:txBody>
      </p:sp>
      <p:pic>
        <p:nvPicPr>
          <p:cNvPr id="7" name="Content Placeholder 6" descr="meristemoverview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" b="33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457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Organs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4 types of organs in plants:  leaves, stems, roots, (and flowers).</a:t>
            </a:r>
          </a:p>
          <a:p>
            <a:r>
              <a:rPr lang="en-US" dirty="0" smtClean="0"/>
              <a:t>Animal organs hare made to last a lifetime;  plants can form new organs throughout their lives.</a:t>
            </a:r>
            <a:endParaRPr lang="en-US" dirty="0"/>
          </a:p>
        </p:txBody>
      </p:sp>
      <p:pic>
        <p:nvPicPr>
          <p:cNvPr id="5" name="Content Placeholder 4" descr="Unknown.jpe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416" r="-304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63748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Leaves have a large surface area for their most important function: photosynthesis.</a:t>
            </a:r>
          </a:p>
          <a:p>
            <a:r>
              <a:rPr lang="en-US" dirty="0" smtClean="0"/>
              <a:t>Another important function is </a:t>
            </a:r>
            <a:r>
              <a:rPr lang="en-US" b="1" dirty="0" smtClean="0"/>
              <a:t>transpiration</a:t>
            </a:r>
            <a:r>
              <a:rPr lang="en-US" dirty="0" smtClean="0"/>
              <a:t>, the evaporation of water from leaves.</a:t>
            </a:r>
          </a:p>
          <a:p>
            <a:endParaRPr lang="en-US" dirty="0"/>
          </a:p>
        </p:txBody>
      </p:sp>
      <p:pic>
        <p:nvPicPr>
          <p:cNvPr id="5" name="Content Placeholder 4" descr="beanleaves56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2051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Leaf Cross-Section</a:t>
            </a:r>
            <a:endParaRPr lang="en-US" dirty="0"/>
          </a:p>
        </p:txBody>
      </p:sp>
      <p:pic>
        <p:nvPicPr>
          <p:cNvPr id="7" name="Content Placeholder 6" descr="leafstru.g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75" r="-135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16232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Chloroplasts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Organelles where photosynthesis occurs</a:t>
            </a:r>
          </a:p>
          <a:p>
            <a:r>
              <a:rPr lang="en-US" dirty="0" smtClean="0"/>
              <a:t>Thylakoids (sac-like structures) capture light energy for photosynthesis.</a:t>
            </a:r>
          </a:p>
          <a:p>
            <a:endParaRPr lang="en-US" dirty="0"/>
          </a:p>
        </p:txBody>
      </p:sp>
      <p:pic>
        <p:nvPicPr>
          <p:cNvPr id="6" name="Content Placeholder 5" descr="chloroplast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5" r="59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5044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Two main functions:  physical support &amp; transportation of materials.</a:t>
            </a:r>
          </a:p>
          <a:p>
            <a:r>
              <a:rPr lang="en-US" dirty="0" smtClean="0"/>
              <a:t>Xylem tissue and phloem tissue (arranged in vascular bundles) move water &amp; materials up the stems.</a:t>
            </a:r>
          </a:p>
        </p:txBody>
      </p:sp>
      <p:pic>
        <p:nvPicPr>
          <p:cNvPr id="5" name="Content Placeholder 4" descr="dicot_stem_cross-section_of_a_young_or_non-woody133048905539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126" b="-281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1812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599</Words>
  <Application>Microsoft Macintosh PowerPoint</Application>
  <PresentationFormat>On-screen Show (4:3)</PresentationFormat>
  <Paragraphs>63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2.1 Plant Cells, Tissues, &amp; Organs</vt:lpstr>
      <vt:lpstr>Cell differentiation</vt:lpstr>
      <vt:lpstr>Plant Tissues</vt:lpstr>
      <vt:lpstr>Plant Growth</vt:lpstr>
      <vt:lpstr>Plant Organs</vt:lpstr>
      <vt:lpstr>Leaves</vt:lpstr>
      <vt:lpstr>Leaf Cross-Section</vt:lpstr>
      <vt:lpstr>Chloroplasts</vt:lpstr>
      <vt:lpstr>Stems</vt:lpstr>
      <vt:lpstr>Roots</vt:lpstr>
      <vt:lpstr>Types of Roots</vt:lpstr>
      <vt:lpstr>Flowers</vt:lpstr>
      <vt:lpstr>Plant problems…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rubina khan</dc:creator>
  <cp:lastModifiedBy>rubina khan</cp:lastModifiedBy>
  <cp:revision>44</cp:revision>
  <dcterms:created xsi:type="dcterms:W3CDTF">2015-11-26T10:15:08Z</dcterms:created>
  <dcterms:modified xsi:type="dcterms:W3CDTF">2015-11-26T11:12:05Z</dcterms:modified>
</cp:coreProperties>
</file>